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8"/>
  </p:notesMasterIdLst>
  <p:sldIdLst>
    <p:sldId id="859" r:id="rId2"/>
    <p:sldId id="1140" r:id="rId3"/>
    <p:sldId id="1143" r:id="rId4"/>
    <p:sldId id="1147" r:id="rId5"/>
    <p:sldId id="1144" r:id="rId6"/>
    <p:sldId id="1145" r:id="rId7"/>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10" d="100"/>
          <a:sy n="110" d="100"/>
        </p:scale>
        <p:origin x="432"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2025/9/18</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 江苏专版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2025/9/18</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99565"/>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第四部分　真题测评篇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95709"/>
            <a:ext cx="11523345" cy="106939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真题</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训练  </a:t>
            </a:r>
            <a:r>
              <a:rPr lang="en-US" altLang="zh-CN" sz="4800" b="0" dirty="0" smtClean="0">
                <a:solidFill>
                  <a:srgbClr val="000000"/>
                </a:solidFill>
                <a:ea typeface="微软雅黑" panose="020B0503020204020204" pitchFamily="34" charset="-122"/>
                <a:cs typeface="Times New Roman" panose="02020603050405020304" pitchFamily="18" charset="0"/>
              </a:rPr>
              <a:t>4</a:t>
            </a:r>
            <a:endParaRPr lang="en-US" altLang="zh-CN" sz="4800" b="0" dirty="0" smtClean="0">
              <a:solidFill>
                <a:srgbClr val="000000"/>
              </a:solidFill>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494637"/>
            <a:ext cx="11485848" cy="1130246"/>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主要讲述了位于中国西北部的塔克拉玛干沙漠的现状以及人们为治理沙漠所采取的措施及积极影响。</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语篇导航-DA.eps" descr="id:2147486413;FounderCES"/>
          <p:cNvPicPr/>
          <p:nvPr/>
        </p:nvPicPr>
        <p:blipFill>
          <a:blip r:embed="rId2"/>
          <a:stretch>
            <a:fillRect/>
          </a:stretch>
        </p:blipFill>
        <p:spPr>
          <a:xfrm>
            <a:off x="513928" y="2636912"/>
            <a:ext cx="1651000" cy="403225"/>
          </a:xfrm>
          <a:prstGeom prst="rect">
            <a:avLst/>
          </a:prstGeom>
        </p:spPr>
      </p:pic>
      <p:pic>
        <p:nvPicPr>
          <p:cNvPr id="4" name="图片 3"/>
          <p:cNvPicPr>
            <a:picLocks noChangeAspect="1"/>
          </p:cNvPicPr>
          <p:nvPr/>
        </p:nvPicPr>
        <p:blipFill>
          <a:blip r:embed="rId3"/>
          <a:stretch>
            <a:fillRect/>
          </a:stretch>
        </p:blipFill>
        <p:spPr>
          <a:xfrm>
            <a:off x="360855" y="1114805"/>
            <a:ext cx="11485848" cy="1306083"/>
          </a:xfrm>
          <a:prstGeom prst="rect">
            <a:avLst/>
          </a:prstGeom>
        </p:spPr>
      </p:pic>
    </p:spTree>
    <p:extLst>
      <p:ext uri="{BB962C8B-B14F-4D97-AF65-F5344CB8AC3E}">
        <p14:creationId xmlns:p14="http://schemas.microsoft.com/office/powerpoint/2010/main" val="21611251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4517"/>
            <a:ext cx="11485848" cy="1865126"/>
          </a:xfrm>
        </p:spPr>
        <p:txBody>
          <a:bodyPr/>
          <a:lstStyle/>
          <a:p>
            <a:pPr indent="609600" hangingPunct="0">
              <a:lnSpc>
                <a:spcPct val="120000"/>
              </a:lnSpc>
              <a:spcAft>
                <a:spcPts val="0"/>
              </a:spcAft>
              <a:tabLst>
                <a:tab pos="4222115" algn="l"/>
                <a:tab pos="602678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North-west China lies the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Taklamakan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Desert—a huge golden sand sea covering 337,000 square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kilometres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For centuries, the desert spread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s</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eating up fields and houses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Its strong winds covered villages with sand and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f</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farmers to leave their homelands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4001882" y="836712"/>
            <a:ext cx="4176520" cy="588510"/>
          </a:xfrm>
          <a:prstGeom prst="rect">
            <a:avLst/>
          </a:prstGeom>
        </p:spPr>
      </p:pic>
      <p:sp>
        <p:nvSpPr>
          <p:cNvPr id="4" name="内容占位符 1"/>
          <p:cNvSpPr txBox="1">
            <a:spLocks/>
          </p:cNvSpPr>
          <p:nvPr/>
        </p:nvSpPr>
        <p:spPr bwMode="auto">
          <a:xfrm>
            <a:off x="360854" y="3184916"/>
            <a:ext cx="11485848" cy="1379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20000"/>
              </a:lnSpc>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考查副词的用法。句意：几个世纪以来</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沙漠不断蔓延</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吞噬了田地和房屋。根据</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desert spread... eating up fields and houses.”</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及首字母</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这里需要一个副词修饰动词</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spread</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slowly</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缓慢地</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副词</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符合语境。故填</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slowly</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2"/>
          <p:cNvSpPr txBox="1">
            <a:spLocks/>
          </p:cNvSpPr>
          <p:nvPr/>
        </p:nvSpPr>
        <p:spPr bwMode="auto">
          <a:xfrm>
            <a:off x="360854" y="4558585"/>
            <a:ext cx="11485848" cy="18227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20000"/>
              </a:lnSpc>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 [</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考查动词的用法。句意：它的强风使村庄被沙子覆盖</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农民不得不离开家园。根据</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“Its strong winds covered villages with sand and”</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及首字母</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强风带来的影响是迫使农民离开家园。</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force </a:t>
            </a:r>
            <a:r>
              <a:rPr lang="en-US" altLang="zh-CN" b="1" dirty="0" err="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to do </a:t>
            </a:r>
            <a:r>
              <a:rPr lang="en-US" altLang="zh-CN" b="1" dirty="0" err="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迫使某人做某事。</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and</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连接两个并列的谓语</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covered</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为过去式</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force</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也用过去式。故填</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forced</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矩形 6"/>
          <p:cNvSpPr/>
          <p:nvPr/>
        </p:nvSpPr>
        <p:spPr>
          <a:xfrm>
            <a:off x="8552625" y="1830922"/>
            <a:ext cx="1005403" cy="461665"/>
          </a:xfrm>
          <a:prstGeom prst="rect">
            <a:avLst/>
          </a:prstGeom>
        </p:spPr>
        <p:txBody>
          <a:bodyPr wrap="none">
            <a:spAutoFit/>
          </a:bodyPr>
          <a:lstStyle/>
          <a:p>
            <a:r>
              <a:rPr lang="en-US" altLang="zh-CN" sz="2400" dirty="0"/>
              <a:t>slowly</a:t>
            </a:r>
            <a:endParaRPr lang="zh-CN" altLang="en-US" dirty="0"/>
          </a:p>
        </p:txBody>
      </p:sp>
      <p:sp>
        <p:nvSpPr>
          <p:cNvPr id="9" name="矩形 8"/>
          <p:cNvSpPr/>
          <p:nvPr/>
        </p:nvSpPr>
        <p:spPr>
          <a:xfrm>
            <a:off x="8543478" y="2336019"/>
            <a:ext cx="1092800" cy="461665"/>
          </a:xfrm>
          <a:prstGeom prst="rect">
            <a:avLst/>
          </a:prstGeom>
        </p:spPr>
        <p:txBody>
          <a:bodyPr wrap="none">
            <a:spAutoFit/>
          </a:bodyPr>
          <a:lstStyle/>
          <a:p>
            <a:r>
              <a:rPr lang="en-US" altLang="zh-CN" sz="2400" dirty="0"/>
              <a:t> forced</a:t>
            </a:r>
            <a:endParaRPr lang="zh-CN" altLang="en-US" dirty="0"/>
          </a:p>
        </p:txBody>
      </p:sp>
    </p:spTree>
    <p:extLst>
      <p:ext uri="{BB962C8B-B14F-4D97-AF65-F5344CB8AC3E}">
        <p14:creationId xmlns:p14="http://schemas.microsoft.com/office/powerpoint/2010/main" val="771374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92935"/>
          </a:xfrm>
        </p:spPr>
        <p:txBody>
          <a:bodyPr/>
          <a:lstStyle/>
          <a:p>
            <a:pPr lvl="0" hangingPunct="0">
              <a:lnSpc>
                <a:spcPct val="130000"/>
              </a:lnSpc>
              <a:spcAft>
                <a:spcPts val="0"/>
              </a:spcAft>
              <a:tabLst>
                <a:tab pos="4222115" algn="l"/>
                <a:tab pos="6026785" algn="l"/>
                <a:tab pos="7377430" algn="l"/>
                <a:tab pos="9617710" algn="l"/>
              </a:tabLst>
            </a:pP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Now, local farmers and workers are planting a “green wall”—thousands of </a:t>
            </a:r>
            <a:r>
              <a:rPr lang="en-US" altLang="zh-CN" sz="22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kilometres</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trees, bushes and grass, to </a:t>
            </a:r>
            <a:r>
              <a:rPr lang="en-US" altLang="zh-CN" sz="22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s</a:t>
            </a:r>
            <a:r>
              <a:rPr lang="zh-CN" altLang="zh-CN" sz="22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          </a:t>
            </a:r>
            <a:r>
              <a:rPr lang="zh-CN" altLang="zh-CN" sz="22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desert growing</a:t>
            </a:r>
            <a:r>
              <a:rPr lang="en-US" altLang="zh-CN" sz="22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These plants act like glue, keeping the sand in place</a:t>
            </a:r>
            <a:r>
              <a:rPr lang="en-US" altLang="zh-CN" sz="22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This sand-fixing planting is turning the desert into a green wall</a:t>
            </a:r>
            <a:r>
              <a:rPr lang="en-US" altLang="zh-CN" sz="22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Rows of the green wall have now prevented 70</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moving sand in some areas</a:t>
            </a:r>
            <a:r>
              <a:rPr lang="en-US" altLang="zh-CN" sz="22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Farmers </a:t>
            </a:r>
            <a:r>
              <a:rPr lang="en-US" altLang="zh-CN" sz="22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e</a:t>
            </a:r>
            <a:r>
              <a:rPr lang="zh-CN" altLang="zh-CN" sz="22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          </a:t>
            </a:r>
            <a:r>
              <a:rPr lang="zh-CN" altLang="zh-CN" sz="22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grow wheat and fruit behind the green wall, bravely fighting the desert’s terrible living conditions</a:t>
            </a:r>
            <a:r>
              <a:rPr lang="en-US" altLang="zh-CN" sz="22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3"/>
          <p:cNvSpPr txBox="1">
            <a:spLocks/>
          </p:cNvSpPr>
          <p:nvPr/>
        </p:nvSpPr>
        <p:spPr bwMode="auto">
          <a:xfrm>
            <a:off x="360854" y="2996952"/>
            <a:ext cx="11485848" cy="2245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lnSpc>
                <a:spcPct val="130000"/>
              </a:lnSpc>
              <a:spcAft>
                <a:spcPts val="0"/>
              </a:spcAft>
            </a:pP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3. [</a:t>
            </a:r>
            <a:r>
              <a:rPr lang="zh-CN" altLang="zh-CN" sz="2200"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考查动词的用法。句意：现在</a:t>
            </a:r>
            <a:r>
              <a:rPr lang="en-US" altLang="zh-CN" sz="22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当地农民和工人正在种植一道</a:t>
            </a:r>
            <a:r>
              <a:rPr lang="en-US" altLang="zh-CN" sz="22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绿墙</a:t>
            </a:r>
            <a:r>
              <a:rPr lang="en-US" altLang="zh-CN" sz="22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数千公里长的树木、灌木和草</a:t>
            </a:r>
            <a:r>
              <a:rPr lang="en-US" altLang="zh-CN" sz="22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以阻止沙漠的蔓延。根据</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“local farmers and workers are planting...trees, bushes and grass, to... the desert growing.”</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及首字母</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sz="22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种植</a:t>
            </a:r>
            <a:r>
              <a:rPr lang="en-US" altLang="zh-CN" sz="22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绿植</a:t>
            </a:r>
            <a:r>
              <a:rPr lang="en-US" altLang="zh-CN" sz="22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是为了阻止沙漠蔓延</a:t>
            </a:r>
            <a:r>
              <a:rPr lang="en-US" altLang="zh-CN" sz="22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stop doing </a:t>
            </a:r>
            <a:r>
              <a:rPr lang="en-US" altLang="zh-CN" sz="2200" b="1" dirty="0" err="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表示阻止某事发生。动词不定式</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to</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后接动词原形。故</a:t>
            </a:r>
            <a:endPar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pP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填</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stop</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4"/>
          <p:cNvSpPr txBox="1">
            <a:spLocks/>
          </p:cNvSpPr>
          <p:nvPr/>
        </p:nvSpPr>
        <p:spPr bwMode="auto">
          <a:xfrm>
            <a:off x="360854" y="5229200"/>
            <a:ext cx="11485848" cy="1412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30000"/>
              </a:lnSpc>
              <a:spcAft>
                <a:spcPts val="0"/>
              </a:spcAft>
            </a:pP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4. [</a:t>
            </a:r>
            <a:r>
              <a:rPr lang="zh-CN" altLang="zh-CN" sz="2200"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考查副词的用法。句意：农民们甚至在绿墙后面种植小麦和水果</a:t>
            </a:r>
            <a:r>
              <a:rPr lang="en-US" altLang="zh-CN" sz="22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勇敢地与沙漠恶劣的生存条件作斗争。根据</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“Farmers... grow wheat and fruit behind the green wall”</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及首字母</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sz="22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这里需要一个副词修饰动词</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grow, even</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甚至</a:t>
            </a:r>
            <a:r>
              <a:rPr lang="en-US" altLang="zh-CN" sz="22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副词</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进一步说明情况。故填</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even</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3510578" y="1193168"/>
            <a:ext cx="970137" cy="430887"/>
          </a:xfrm>
          <a:prstGeom prst="rect">
            <a:avLst/>
          </a:prstGeom>
        </p:spPr>
        <p:txBody>
          <a:bodyPr wrap="none">
            <a:spAutoFit/>
          </a:bodyPr>
          <a:lstStyle/>
          <a:p>
            <a:r>
              <a:rPr lang="en-US" altLang="zh-CN" sz="2200" dirty="0">
                <a:cs typeface="Times New Roman" panose="02020603050405020304" pitchFamily="18" charset="0"/>
              </a:rPr>
              <a:t>stop</a:t>
            </a:r>
            <a:r>
              <a:rPr lang="zh-CN" altLang="zh-CN" sz="2200" dirty="0">
                <a:cs typeface="Times New Roman" panose="02020603050405020304" pitchFamily="18" charset="0"/>
              </a:rPr>
              <a:t>　</a:t>
            </a:r>
            <a:endParaRPr lang="zh-CN" altLang="en-US" dirty="0"/>
          </a:p>
        </p:txBody>
      </p:sp>
      <p:sp>
        <p:nvSpPr>
          <p:cNvPr id="8" name="矩形 7"/>
          <p:cNvSpPr/>
          <p:nvPr/>
        </p:nvSpPr>
        <p:spPr>
          <a:xfrm>
            <a:off x="8877940" y="2107568"/>
            <a:ext cx="1016625" cy="430887"/>
          </a:xfrm>
          <a:prstGeom prst="rect">
            <a:avLst/>
          </a:prstGeom>
        </p:spPr>
        <p:txBody>
          <a:bodyPr wrap="none">
            <a:spAutoFit/>
          </a:bodyPr>
          <a:lstStyle/>
          <a:p>
            <a:r>
              <a:rPr lang="en-US" altLang="zh-CN" sz="2200" dirty="0">
                <a:cs typeface="Times New Roman" panose="02020603050405020304" pitchFamily="18" charset="0"/>
              </a:rPr>
              <a:t>even</a:t>
            </a:r>
            <a:r>
              <a:rPr lang="zh-CN" altLang="zh-CN" sz="2200" dirty="0">
                <a:cs typeface="Times New Roman" panose="02020603050405020304" pitchFamily="18" charset="0"/>
              </a:rPr>
              <a:t>　</a:t>
            </a:r>
            <a:endParaRPr lang="zh-CN" altLang="en-US" dirty="0"/>
          </a:p>
        </p:txBody>
      </p:sp>
    </p:spTree>
    <p:extLst>
      <p:ext uri="{BB962C8B-B14F-4D97-AF65-F5344CB8AC3E}">
        <p14:creationId xmlns:p14="http://schemas.microsoft.com/office/powerpoint/2010/main" val="10006129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57860"/>
            <a:ext cx="11485848" cy="2308324"/>
          </a:xfrm>
        </p:spPr>
        <p:txBody>
          <a:bodyPr/>
          <a:lstStyle/>
          <a:p>
            <a:pPr indent="609600" hangingPunct="0">
              <a:lnSpc>
                <a:spcPct val="120000"/>
              </a:lnSpc>
              <a:spcAft>
                <a:spcPts val="0"/>
              </a:spcAft>
              <a:tabLst>
                <a:tab pos="4222115" algn="l"/>
                <a:tab pos="6026785" algn="l"/>
                <a:tab pos="7377430" algn="l"/>
                <a:tab pos="9617710" algn="l"/>
              </a:tabLst>
            </a:pP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Workers use smart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m</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fight the desert</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For example, drones</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无人机</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fly over remote places, dropping seeds</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种子</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carrying water to help plants grow</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Moreover, electronic tools under the ground check how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w</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soil is all the time, like doctors keeping records of patients’ health</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When it’s time to water, they send messages to farmers’ phones</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the same time, underground pipes transport water carefully to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waste</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These technologies provide a high level of service for all the farmers</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5"/>
          <p:cNvSpPr txBox="1">
            <a:spLocks/>
          </p:cNvSpPr>
          <p:nvPr/>
        </p:nvSpPr>
        <p:spPr bwMode="auto">
          <a:xfrm>
            <a:off x="360854" y="2853647"/>
            <a:ext cx="11485848" cy="1534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20000"/>
              </a:lnSpc>
              <a:spcAft>
                <a:spcPts val="0"/>
              </a:spcAft>
            </a:pP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5. [</a:t>
            </a:r>
            <a:r>
              <a:rPr lang="zh-CN" altLang="zh-CN" sz="2000"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考查名词的用法。句意：工人们使用智能机器</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智慧的方法去对抗沙漠。根据</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“For example, drones</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无人机</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fly over remote places, dropping seeds</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种子</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and carrying water to help plants grow.”</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及首字母</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工人使用无人机这种机器</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方法去对抗沙漠。</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machine</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机器</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可数名词。</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method</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方法</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可数名词。此处用复数形式</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表示一类事物。故填</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machines/methods</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6"/>
          <p:cNvSpPr txBox="1">
            <a:spLocks/>
          </p:cNvSpPr>
          <p:nvPr/>
        </p:nvSpPr>
        <p:spPr bwMode="auto">
          <a:xfrm>
            <a:off x="360854" y="4349742"/>
            <a:ext cx="11485848" cy="1164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20000"/>
              </a:lnSpc>
              <a:spcAft>
                <a:spcPts val="0"/>
              </a:spcAft>
            </a:pP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6. [</a:t>
            </a:r>
            <a:r>
              <a:rPr lang="zh-CN" altLang="zh-CN" sz="2000"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考查形容词的用法。句意：此外</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地下的电子工具可以随时检查土壤的湿润状况</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就像医生记录病人的健康状况一样。根据</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“When it’s time to </a:t>
            </a:r>
            <a:r>
              <a:rPr lang="en-US" altLang="zh-CN" sz="2000" b="1" dirty="0" err="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water,they</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send messages to farmers’ phones.”</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及首字母</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这里表示机器检查土壤的湿润程度。</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wet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湿润的</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符合语义。故填</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wet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7"/>
          <p:cNvSpPr txBox="1">
            <a:spLocks/>
          </p:cNvSpPr>
          <p:nvPr/>
        </p:nvSpPr>
        <p:spPr bwMode="auto">
          <a:xfrm>
            <a:off x="360854" y="5474853"/>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20000"/>
              </a:lnSpc>
              <a:spcAft>
                <a:spcPts val="0"/>
              </a:spcAft>
            </a:pP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7. [</a:t>
            </a:r>
            <a:r>
              <a:rPr lang="zh-CN" altLang="zh-CN" sz="2000"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考查动词的用法。句意：与此同时</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地下管道精准输水</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避免浪费。根据</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“...underground pipes transport water carefully to... waste.”</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及首字母</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地下管道小心输送水源</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是为了避免浪费。</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avoid</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避免</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动词。故填</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avoid</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矩形 6"/>
          <p:cNvSpPr/>
          <p:nvPr/>
        </p:nvSpPr>
        <p:spPr>
          <a:xfrm>
            <a:off x="3704680" y="676159"/>
            <a:ext cx="2462534" cy="400110"/>
          </a:xfrm>
          <a:prstGeom prst="rect">
            <a:avLst/>
          </a:prstGeom>
        </p:spPr>
        <p:txBody>
          <a:bodyPr wrap="none">
            <a:spAutoFit/>
          </a:bodyPr>
          <a:lstStyle/>
          <a:p>
            <a:r>
              <a:rPr lang="en-US" altLang="zh-CN" sz="2000" dirty="0">
                <a:cs typeface="Times New Roman" panose="02020603050405020304" pitchFamily="18" charset="0"/>
              </a:rPr>
              <a:t>machines/methods</a:t>
            </a:r>
            <a:r>
              <a:rPr lang="zh-CN" altLang="zh-CN" sz="2000" dirty="0">
                <a:cs typeface="Times New Roman" panose="02020603050405020304" pitchFamily="18" charset="0"/>
              </a:rPr>
              <a:t>　</a:t>
            </a:r>
            <a:endParaRPr lang="zh-CN" altLang="en-US" dirty="0"/>
          </a:p>
        </p:txBody>
      </p:sp>
      <p:sp>
        <p:nvSpPr>
          <p:cNvPr id="9" name="矩形 8"/>
          <p:cNvSpPr/>
          <p:nvPr/>
        </p:nvSpPr>
        <p:spPr>
          <a:xfrm>
            <a:off x="4653066" y="1407679"/>
            <a:ext cx="827471" cy="400110"/>
          </a:xfrm>
          <a:prstGeom prst="rect">
            <a:avLst/>
          </a:prstGeom>
        </p:spPr>
        <p:txBody>
          <a:bodyPr wrap="none">
            <a:spAutoFit/>
          </a:bodyPr>
          <a:lstStyle/>
          <a:p>
            <a:r>
              <a:rPr lang="en-US" altLang="zh-CN" sz="2000" dirty="0">
                <a:cs typeface="Times New Roman" panose="02020603050405020304" pitchFamily="18" charset="0"/>
              </a:rPr>
              <a:t>wet</a:t>
            </a:r>
            <a:r>
              <a:rPr lang="zh-CN" altLang="zh-CN" sz="2000" dirty="0">
                <a:cs typeface="Times New Roman" panose="02020603050405020304" pitchFamily="18" charset="0"/>
              </a:rPr>
              <a:t>　</a:t>
            </a:r>
            <a:endParaRPr lang="zh-CN" altLang="en-US" dirty="0"/>
          </a:p>
        </p:txBody>
      </p:sp>
      <p:sp>
        <p:nvSpPr>
          <p:cNvPr id="11" name="矩形 10"/>
          <p:cNvSpPr/>
          <p:nvPr/>
        </p:nvSpPr>
        <p:spPr>
          <a:xfrm>
            <a:off x="4006534" y="2139199"/>
            <a:ext cx="1040670" cy="400110"/>
          </a:xfrm>
          <a:prstGeom prst="rect">
            <a:avLst/>
          </a:prstGeom>
        </p:spPr>
        <p:txBody>
          <a:bodyPr wrap="none">
            <a:spAutoFit/>
          </a:bodyPr>
          <a:lstStyle/>
          <a:p>
            <a:r>
              <a:rPr lang="en-US" altLang="zh-CN" sz="2000" dirty="0">
                <a:cs typeface="Times New Roman" panose="02020603050405020304" pitchFamily="18" charset="0"/>
              </a:rPr>
              <a:t>avoid</a:t>
            </a:r>
            <a:r>
              <a:rPr lang="zh-CN" altLang="zh-CN" sz="2000" dirty="0">
                <a:cs typeface="Times New Roman" panose="02020603050405020304" pitchFamily="18" charset="0"/>
              </a:rPr>
              <a:t>　</a:t>
            </a:r>
            <a:endParaRPr lang="zh-CN" altLang="en-US" dirty="0"/>
          </a:p>
        </p:txBody>
      </p:sp>
    </p:spTree>
    <p:extLst>
      <p:ext uri="{BB962C8B-B14F-4D97-AF65-F5344CB8AC3E}">
        <p14:creationId xmlns:p14="http://schemas.microsoft.com/office/powerpoint/2010/main" val="18624853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7" grpId="0"/>
      <p:bldP spid="9" grpId="0"/>
      <p:bldP spid="1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938992"/>
          </a:xfrm>
        </p:spPr>
        <p:txBody>
          <a:bodyPr/>
          <a:lstStyle/>
          <a:p>
            <a:pPr indent="609600" hangingPunct="0">
              <a:lnSpc>
                <a:spcPct val="120000"/>
              </a:lnSpc>
              <a:spcAft>
                <a:spcPts val="0"/>
              </a:spcAft>
              <a:tabLst>
                <a:tab pos="4222115" algn="l"/>
                <a:tab pos="6026785" algn="l"/>
                <a:tab pos="7377430" algn="l"/>
                <a:tab pos="9617710" algn="l"/>
              </a:tabLst>
            </a:pP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green wall also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life back</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Birds return to their homes among the plants</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Small animals like rabbits and insects find cover in the growing green spaces</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China plans to build this wall across the whole of the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Taklamakan</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If it is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s</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other desert countries may learn from it</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Each seed planted becomes a brave fighter in the quiet war against the sand</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Where nothing grew before,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h</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10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smtClean="0">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smtClean="0">
                <a:solidFill>
                  <a:schemeClr val="bg1"/>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grows like a seed—a living wall whispers, “This land will survive</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8"/>
          <p:cNvSpPr txBox="1">
            <a:spLocks/>
          </p:cNvSpPr>
          <p:nvPr/>
        </p:nvSpPr>
        <p:spPr bwMode="auto">
          <a:xfrm>
            <a:off x="360854" y="2636912"/>
            <a:ext cx="11485848" cy="1164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20000"/>
              </a:lnSpc>
              <a:spcAft>
                <a:spcPts val="0"/>
              </a:spcAft>
            </a:pP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8. [</a:t>
            </a:r>
            <a:r>
              <a:rPr lang="zh-CN" altLang="zh-CN" sz="2000"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考查动词的用法。句意：绿墙让生灵重获新生。根据</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green wall also... life back”</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及首字母</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,bring...back</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带回</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使</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恢复到某种状态</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本段的时态为一般现在时</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主语</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green wall”</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是第三人称单数</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动词用第三人称单数形式</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bring</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的第三人称单数形式是</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brings</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brings</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9"/>
          <p:cNvSpPr txBox="1">
            <a:spLocks/>
          </p:cNvSpPr>
          <p:nvPr/>
        </p:nvSpPr>
        <p:spPr bwMode="auto">
          <a:xfrm>
            <a:off x="360854" y="3789040"/>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20000"/>
              </a:lnSpc>
              <a:spcAft>
                <a:spcPts val="0"/>
              </a:spcAft>
            </a:pP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9. [</a:t>
            </a:r>
            <a:r>
              <a:rPr lang="zh-CN" altLang="zh-CN" sz="2000"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考查形容词的用法。句意：如果它成功了</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其它沙漠国家或许会向它学习。根据</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“If it is... other desert countries may learn from it.”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及首字母</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沙漠治理成功</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其它沙漠国家才能借鉴经验。</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be</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动词后接形容词作表语</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successful</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成功的</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形容词。故填</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successful</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0"/>
          <p:cNvSpPr txBox="1">
            <a:spLocks/>
          </p:cNvSpPr>
          <p:nvPr/>
        </p:nvSpPr>
        <p:spPr bwMode="auto">
          <a:xfrm>
            <a:off x="360854" y="4928297"/>
            <a:ext cx="11485848" cy="1164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20000"/>
              </a:lnSpc>
              <a:spcAft>
                <a:spcPts val="0"/>
              </a:spcAft>
            </a:pP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 [</a:t>
            </a:r>
            <a:r>
              <a:rPr lang="zh-CN" altLang="zh-CN" sz="2000"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考查名词的用法。句意：在从前的不毛之地上</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希望就像一粒种子一样生长</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一堵有生命的墙低语：</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这片土地将会存活下来。</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通读全文可知</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面对沙尘的侵袭</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人们建筑绿墙抵御灾害</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并种植农作物</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让这片土地充满希望。</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hope</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希望</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在这里作名词</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并且不可数。故填</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hope</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矩形 6"/>
          <p:cNvSpPr/>
          <p:nvPr/>
        </p:nvSpPr>
        <p:spPr>
          <a:xfrm>
            <a:off x="3939424" y="703460"/>
            <a:ext cx="1140056" cy="400110"/>
          </a:xfrm>
          <a:prstGeom prst="rect">
            <a:avLst/>
          </a:prstGeom>
        </p:spPr>
        <p:txBody>
          <a:bodyPr wrap="none">
            <a:spAutoFit/>
          </a:bodyPr>
          <a:lstStyle/>
          <a:p>
            <a:r>
              <a:rPr lang="en-US" altLang="zh-CN" sz="2000" dirty="0">
                <a:cs typeface="Times New Roman" panose="02020603050405020304" pitchFamily="18" charset="0"/>
              </a:rPr>
              <a:t>brings</a:t>
            </a:r>
            <a:r>
              <a:rPr lang="zh-CN" altLang="zh-CN" sz="2000" dirty="0">
                <a:cs typeface="Times New Roman" panose="02020603050405020304" pitchFamily="18" charset="0"/>
              </a:rPr>
              <a:t>　</a:t>
            </a:r>
            <a:endParaRPr lang="zh-CN" altLang="en-US" dirty="0"/>
          </a:p>
        </p:txBody>
      </p:sp>
      <p:sp>
        <p:nvSpPr>
          <p:cNvPr id="9" name="矩形 8"/>
          <p:cNvSpPr/>
          <p:nvPr/>
        </p:nvSpPr>
        <p:spPr>
          <a:xfrm>
            <a:off x="4974187" y="1495940"/>
            <a:ext cx="1265090" cy="400110"/>
          </a:xfrm>
          <a:prstGeom prst="rect">
            <a:avLst/>
          </a:prstGeom>
        </p:spPr>
        <p:txBody>
          <a:bodyPr wrap="none">
            <a:spAutoFit/>
          </a:bodyPr>
          <a:lstStyle/>
          <a:p>
            <a:r>
              <a:rPr lang="en-US" altLang="zh-CN" sz="2000" dirty="0">
                <a:cs typeface="Times New Roman" panose="02020603050405020304" pitchFamily="18" charset="0"/>
              </a:rPr>
              <a:t>successful</a:t>
            </a:r>
            <a:endParaRPr lang="zh-CN" altLang="en-US" dirty="0"/>
          </a:p>
        </p:txBody>
      </p:sp>
      <p:sp>
        <p:nvSpPr>
          <p:cNvPr id="11" name="矩形 10"/>
          <p:cNvSpPr/>
          <p:nvPr/>
        </p:nvSpPr>
        <p:spPr>
          <a:xfrm>
            <a:off x="10982532" y="1792031"/>
            <a:ext cx="970137" cy="400110"/>
          </a:xfrm>
          <a:prstGeom prst="rect">
            <a:avLst/>
          </a:prstGeom>
        </p:spPr>
        <p:txBody>
          <a:bodyPr wrap="none">
            <a:spAutoFit/>
          </a:bodyPr>
          <a:lstStyle/>
          <a:p>
            <a:r>
              <a:rPr lang="en-US" altLang="zh-CN" sz="2000" dirty="0">
                <a:cs typeface="Times New Roman" panose="02020603050405020304" pitchFamily="18" charset="0"/>
              </a:rPr>
              <a:t>hope</a:t>
            </a:r>
            <a:r>
              <a:rPr lang="zh-CN" altLang="zh-CN" sz="2000" dirty="0">
                <a:cs typeface="Times New Roman" panose="02020603050405020304" pitchFamily="18" charset="0"/>
              </a:rPr>
              <a:t>　</a:t>
            </a:r>
            <a:endParaRPr lang="zh-CN" altLang="en-US" dirty="0"/>
          </a:p>
        </p:txBody>
      </p:sp>
    </p:spTree>
    <p:extLst>
      <p:ext uri="{BB962C8B-B14F-4D97-AF65-F5344CB8AC3E}">
        <p14:creationId xmlns:p14="http://schemas.microsoft.com/office/powerpoint/2010/main" val="20851039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7" grpId="0"/>
      <p:bldP spid="9" grpId="0"/>
      <p:bldP spid="11"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466</TotalTime>
  <Words>930</Words>
  <Application>Microsoft Office PowerPoint</Application>
  <PresentationFormat>自定义</PresentationFormat>
  <Paragraphs>28</Paragraphs>
  <Slides>6</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6</vt:i4>
      </vt:variant>
    </vt:vector>
  </HeadingPairs>
  <TitlesOfParts>
    <vt:vector size="14"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Windows User</cp:lastModifiedBy>
  <cp:revision>455</cp:revision>
  <dcterms:created xsi:type="dcterms:W3CDTF">2020-11-06T05:24:00Z</dcterms:created>
  <dcterms:modified xsi:type="dcterms:W3CDTF">2025-09-17T17:12:32Z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